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1gSDNGvsLmKVeR9XW42Qc2ffK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af49f2547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af49f2547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af49f2547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af49f2547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f5060621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f5060621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f5060621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af5060621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f5060621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f5060621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af49f254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af49f254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Functional Waveform: Normal Read and Write with Low Power Techniques</a:t>
            </a:r>
            <a:endParaRPr sz="12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f49f2547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f49f2547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f50606212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af50606212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f1393137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af1393137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f50606212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af50606212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af1393137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af1393137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f1393137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f1393137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f13931378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af13931378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af1393137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gaf1393137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af49f2547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af49f2547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f49f2547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f49f2547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f49f2547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f49f2547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af1393137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af1393137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af50606212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af50606212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af5060621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af5060621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f5060621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f50606212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f1393137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af1393137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f50606212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af50606212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f5060621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af50606212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f1393137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af1393137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f1393137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af1393137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f13931378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af13931378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879500" y="878225"/>
            <a:ext cx="10779000" cy="1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Power 10T-SRAM Design for In-Memory Computing with Leakage Current Reduction by High-Vt, Transistor Sizing, Transistor Stacking and Negative Vgs Techniques</a:t>
            </a:r>
            <a:endParaRPr sz="3200" b="1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908151" y="5052400"/>
            <a:ext cx="10343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EE577a Final Project</a:t>
            </a:r>
            <a:endParaRPr/>
          </a:p>
        </p:txBody>
      </p:sp>
      <p:sp>
        <p:nvSpPr>
          <p:cNvPr id="86" name="Google Shape;86;p1"/>
          <p:cNvSpPr txBox="1"/>
          <p:nvPr/>
        </p:nvSpPr>
        <p:spPr>
          <a:xfrm>
            <a:off x="940630" y="5888295"/>
            <a:ext cx="10343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Ziqiao Fan, Mustafa Altay Karamuftuoglu, Zeyu Xie, Chunxiao Lin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2678900" y="2922475"/>
            <a:ext cx="7180200" cy="18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High-vt on SRAM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Voltage reduction on Vdd of SRAM and Precharge circuit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Word-line overdrive to strengthen access transistor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Subthreshold write operation with charge sharing (write assist by bitlines)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Resized SRAM transistors to the minimum value (everything 120n with high Vt)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Transistor stacking on ground path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US" sz="1300" b="1">
                <a:solidFill>
                  <a:schemeClr val="dk1"/>
                </a:solidFill>
              </a:rPr>
              <a:t>Negative Vgs due to the high voltage on ground path driven by an inverter for read</a:t>
            </a:r>
            <a:endParaRPr sz="5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f49f25475_0_2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gaf49f25475_0_28"/>
          <p:cNvPicPr preferRelativeResize="0"/>
          <p:nvPr/>
        </p:nvPicPr>
        <p:blipFill rotWithShape="1">
          <a:blip r:embed="rId3">
            <a:alphaModFix/>
          </a:blip>
          <a:srcRect l="9690" t="11281" b="4152"/>
          <a:stretch/>
        </p:blipFill>
        <p:spPr>
          <a:xfrm>
            <a:off x="1233125" y="1393400"/>
            <a:ext cx="9725775" cy="494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af49f25475_0_28"/>
          <p:cNvSpPr txBox="1"/>
          <p:nvPr/>
        </p:nvSpPr>
        <p:spPr>
          <a:xfrm>
            <a:off x="504162" y="230225"/>
            <a:ext cx="111837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Minimum Size SRAM Transistors with Multi-VT (High VT) Implementation</a:t>
            </a:r>
            <a:endParaRPr sz="3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af49f25475_0_14"/>
          <p:cNvPicPr preferRelativeResize="0"/>
          <p:nvPr/>
        </p:nvPicPr>
        <p:blipFill rotWithShape="1">
          <a:blip r:embed="rId3">
            <a:alphaModFix/>
          </a:blip>
          <a:srcRect l="18763" t="16557" r="33926" b="20390"/>
          <a:stretch/>
        </p:blipFill>
        <p:spPr>
          <a:xfrm>
            <a:off x="2079338" y="1001225"/>
            <a:ext cx="8033325" cy="5614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gaf49f25475_0_14"/>
          <p:cNvCxnSpPr/>
          <p:nvPr/>
        </p:nvCxnSpPr>
        <p:spPr>
          <a:xfrm>
            <a:off x="4133773" y="2303401"/>
            <a:ext cx="1659300" cy="940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8" name="Google Shape;228;gaf49f25475_0_14"/>
          <p:cNvSpPr/>
          <p:nvPr/>
        </p:nvSpPr>
        <p:spPr>
          <a:xfrm>
            <a:off x="5700930" y="3102954"/>
            <a:ext cx="2344200" cy="9408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af49f25475_0_14"/>
          <p:cNvSpPr txBox="1"/>
          <p:nvPr/>
        </p:nvSpPr>
        <p:spPr>
          <a:xfrm>
            <a:off x="1899300" y="327150"/>
            <a:ext cx="8393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VDCL: VD Cell Lowering</a:t>
            </a:r>
            <a:endParaRPr sz="3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af49f25475_0_14"/>
          <p:cNvSpPr/>
          <p:nvPr/>
        </p:nvSpPr>
        <p:spPr>
          <a:xfrm>
            <a:off x="5989650" y="4113850"/>
            <a:ext cx="1736700" cy="4548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gaf50606212_0_26"/>
          <p:cNvPicPr preferRelativeResize="0"/>
          <p:nvPr/>
        </p:nvPicPr>
        <p:blipFill rotWithShape="1">
          <a:blip r:embed="rId3">
            <a:alphaModFix/>
          </a:blip>
          <a:srcRect l="18763" t="16557" r="33926" b="20390"/>
          <a:stretch/>
        </p:blipFill>
        <p:spPr>
          <a:xfrm>
            <a:off x="303249" y="1030872"/>
            <a:ext cx="6121393" cy="42782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gaf50606212_0_26"/>
          <p:cNvCxnSpPr/>
          <p:nvPr/>
        </p:nvCxnSpPr>
        <p:spPr>
          <a:xfrm>
            <a:off x="1868729" y="2023129"/>
            <a:ext cx="1264387" cy="71689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7" name="Google Shape;237;gaf50606212_0_26"/>
          <p:cNvSpPr/>
          <p:nvPr/>
        </p:nvSpPr>
        <p:spPr>
          <a:xfrm>
            <a:off x="3062902" y="2632389"/>
            <a:ext cx="1786280" cy="71689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af50606212_0_26"/>
          <p:cNvSpPr txBox="1"/>
          <p:nvPr/>
        </p:nvSpPr>
        <p:spPr>
          <a:xfrm>
            <a:off x="1381450" y="327150"/>
            <a:ext cx="96111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Subthreshold Write Operation with Charge Sharing Boost</a:t>
            </a:r>
            <a:endParaRPr sz="3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gaf50606212_0_26"/>
          <p:cNvPicPr preferRelativeResize="0"/>
          <p:nvPr/>
        </p:nvPicPr>
        <p:blipFill rotWithShape="1">
          <a:blip r:embed="rId4">
            <a:alphaModFix/>
          </a:blip>
          <a:srcRect l="9690" t="11281" b="4152"/>
          <a:stretch/>
        </p:blipFill>
        <p:spPr>
          <a:xfrm>
            <a:off x="5703150" y="3147750"/>
            <a:ext cx="5886025" cy="2991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gaf50606212_0_26"/>
          <p:cNvCxnSpPr/>
          <p:nvPr/>
        </p:nvCxnSpPr>
        <p:spPr>
          <a:xfrm flipH="1">
            <a:off x="7400425" y="2740025"/>
            <a:ext cx="908100" cy="9810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1" name="Google Shape;241;gaf50606212_0_26"/>
          <p:cNvCxnSpPr/>
          <p:nvPr/>
        </p:nvCxnSpPr>
        <p:spPr>
          <a:xfrm flipH="1">
            <a:off x="8766525" y="2740025"/>
            <a:ext cx="908100" cy="9810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" name="Google Shape;242;gaf50606212_0_26"/>
          <p:cNvSpPr/>
          <p:nvPr/>
        </p:nvSpPr>
        <p:spPr>
          <a:xfrm>
            <a:off x="2891225" y="1758500"/>
            <a:ext cx="671100" cy="8739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7" name="Google Shape;247;gaf50606212_0_1"/>
          <p:cNvCxnSpPr/>
          <p:nvPr/>
        </p:nvCxnSpPr>
        <p:spPr>
          <a:xfrm>
            <a:off x="4133773" y="2303401"/>
            <a:ext cx="1659300" cy="940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8" name="Google Shape;248;gaf50606212_0_1"/>
          <p:cNvSpPr/>
          <p:nvPr/>
        </p:nvSpPr>
        <p:spPr>
          <a:xfrm>
            <a:off x="5700930" y="3102954"/>
            <a:ext cx="2344200" cy="9408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af50606212_0_1"/>
          <p:cNvSpPr txBox="1"/>
          <p:nvPr/>
        </p:nvSpPr>
        <p:spPr>
          <a:xfrm>
            <a:off x="1899300" y="327150"/>
            <a:ext cx="8393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WLOD: Wordline Over Drive</a:t>
            </a:r>
            <a:endParaRPr sz="3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gaf5060621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5700" y="1238975"/>
            <a:ext cx="8236000" cy="44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af50606212_0_1"/>
          <p:cNvPicPr preferRelativeResize="0"/>
          <p:nvPr/>
        </p:nvPicPr>
        <p:blipFill rotWithShape="1">
          <a:blip r:embed="rId4">
            <a:alphaModFix/>
          </a:blip>
          <a:srcRect l="9690" t="11281" b="4152"/>
          <a:stretch/>
        </p:blipFill>
        <p:spPr>
          <a:xfrm>
            <a:off x="147700" y="2782650"/>
            <a:ext cx="5886025" cy="2991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gaf50606212_0_1"/>
          <p:cNvCxnSpPr/>
          <p:nvPr/>
        </p:nvCxnSpPr>
        <p:spPr>
          <a:xfrm>
            <a:off x="6720513" y="2535975"/>
            <a:ext cx="1224300" cy="11325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gaf50606212_0_1"/>
          <p:cNvSpPr/>
          <p:nvPr/>
        </p:nvSpPr>
        <p:spPr>
          <a:xfrm>
            <a:off x="3623150" y="3956900"/>
            <a:ext cx="1123200" cy="5211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af50606212_0_1"/>
          <p:cNvSpPr/>
          <p:nvPr/>
        </p:nvSpPr>
        <p:spPr>
          <a:xfrm>
            <a:off x="1446800" y="3956900"/>
            <a:ext cx="1123200" cy="5211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9" name="Google Shape;259;gaf50606212_0_15"/>
          <p:cNvCxnSpPr/>
          <p:nvPr/>
        </p:nvCxnSpPr>
        <p:spPr>
          <a:xfrm>
            <a:off x="4133773" y="2303401"/>
            <a:ext cx="1659300" cy="940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0" name="Google Shape;260;gaf50606212_0_15"/>
          <p:cNvSpPr/>
          <p:nvPr/>
        </p:nvSpPr>
        <p:spPr>
          <a:xfrm>
            <a:off x="5700930" y="3102954"/>
            <a:ext cx="2344200" cy="9408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af50606212_0_15"/>
          <p:cNvSpPr txBox="1"/>
          <p:nvPr/>
        </p:nvSpPr>
        <p:spPr>
          <a:xfrm>
            <a:off x="1899300" y="327150"/>
            <a:ext cx="83934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Negative Vgs + Transistor Stacking</a:t>
            </a:r>
            <a:endParaRPr sz="3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gaf50606212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5700" y="1238975"/>
            <a:ext cx="8236000" cy="44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gaf50606212_0_15"/>
          <p:cNvPicPr preferRelativeResize="0"/>
          <p:nvPr/>
        </p:nvPicPr>
        <p:blipFill rotWithShape="1">
          <a:blip r:embed="rId4">
            <a:alphaModFix/>
          </a:blip>
          <a:srcRect l="9690" t="11281" b="4152"/>
          <a:stretch/>
        </p:blipFill>
        <p:spPr>
          <a:xfrm>
            <a:off x="147700" y="2782650"/>
            <a:ext cx="5886025" cy="2991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gaf50606212_0_15"/>
          <p:cNvCxnSpPr/>
          <p:nvPr/>
        </p:nvCxnSpPr>
        <p:spPr>
          <a:xfrm flipH="1">
            <a:off x="6867825" y="3102950"/>
            <a:ext cx="562500" cy="10659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65;gaf50606212_0_15"/>
          <p:cNvSpPr/>
          <p:nvPr/>
        </p:nvSpPr>
        <p:spPr>
          <a:xfrm>
            <a:off x="4401825" y="4406250"/>
            <a:ext cx="1123200" cy="6954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af50606212_0_15"/>
          <p:cNvSpPr/>
          <p:nvPr/>
        </p:nvSpPr>
        <p:spPr>
          <a:xfrm>
            <a:off x="538975" y="4410825"/>
            <a:ext cx="1123200" cy="6954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af50606212_0_15"/>
          <p:cNvSpPr/>
          <p:nvPr/>
        </p:nvSpPr>
        <p:spPr>
          <a:xfrm>
            <a:off x="2082700" y="4957925"/>
            <a:ext cx="778800" cy="360600"/>
          </a:xfrm>
          <a:prstGeom prst="flowChartConnector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af50606212_0_15"/>
          <p:cNvSpPr txBox="1"/>
          <p:nvPr/>
        </p:nvSpPr>
        <p:spPr>
          <a:xfrm>
            <a:off x="71500" y="1354825"/>
            <a:ext cx="34980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During hold and write, Vgs = -0.75 V</a:t>
            </a:r>
            <a:endParaRPr sz="40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f49f25475_0_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af49f25475_0_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gaf49f2547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400" y="103675"/>
            <a:ext cx="12242801" cy="665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gaf49f25475_0_0"/>
          <p:cNvSpPr txBox="1"/>
          <p:nvPr/>
        </p:nvSpPr>
        <p:spPr>
          <a:xfrm>
            <a:off x="924450" y="318155"/>
            <a:ext cx="10343100" cy="597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Low Power Technique</a:t>
            </a:r>
            <a:r>
              <a:rPr lang="en-US" sz="2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, In-Memory and Normal Operations</a:t>
            </a:r>
            <a:r>
              <a:rPr lang="en-US" sz="27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: Waveforms</a:t>
            </a:r>
            <a:endParaRPr sz="100">
              <a:solidFill>
                <a:srgbClr val="FF0000"/>
              </a:solidFill>
            </a:endParaRPr>
          </a:p>
        </p:txBody>
      </p:sp>
      <p:sp>
        <p:nvSpPr>
          <p:cNvPr id="277" name="Google Shape;277;gaf49f25475_0_0"/>
          <p:cNvSpPr txBox="1"/>
          <p:nvPr/>
        </p:nvSpPr>
        <p:spPr>
          <a:xfrm>
            <a:off x="3327450" y="5211750"/>
            <a:ext cx="2903400" cy="36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Max Read Frequency: 1.71GHz </a:t>
            </a:r>
            <a:endParaRPr sz="160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gaf49f25475_0_0"/>
          <p:cNvSpPr txBox="1"/>
          <p:nvPr/>
        </p:nvSpPr>
        <p:spPr>
          <a:xfrm>
            <a:off x="3327450" y="4061625"/>
            <a:ext cx="2948400" cy="36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Max Write Frequency: 1.63 GHz </a:t>
            </a:r>
            <a:endParaRPr sz="1600" i="0" u="none" strike="noStrike" cap="none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gaf49f25475_0_0"/>
          <p:cNvSpPr txBox="1"/>
          <p:nvPr/>
        </p:nvSpPr>
        <p:spPr>
          <a:xfrm>
            <a:off x="8281025" y="5575350"/>
            <a:ext cx="2573400" cy="36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Max IM Frequency: 1.5 GHz </a:t>
            </a:r>
            <a:endParaRPr sz="160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f49f25475_0_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af49f25475_0_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6" name="Google Shape;286;gaf49f25475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225"/>
            <a:ext cx="12192001" cy="6623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f50606212_0_54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Challenges Faced and Future Work</a:t>
            </a:r>
            <a:endParaRPr/>
          </a:p>
        </p:txBody>
      </p:sp>
      <p:sp>
        <p:nvSpPr>
          <p:cNvPr id="292" name="Google Shape;292;gaf50606212_0_54"/>
          <p:cNvSpPr txBox="1"/>
          <p:nvPr/>
        </p:nvSpPr>
        <p:spPr>
          <a:xfrm>
            <a:off x="1033050" y="1043303"/>
            <a:ext cx="10125900" cy="52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Vector file which makes the proper timing for the design was hard to handle 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064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SRAM sizing with low power techniques (especially high-Vt)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064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Lowing down the power consumption of the peripheral circuits. We have different DFFs for normal and in-memory computing operations. We can use multiplexer and use only one set of DFFs.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064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Improving the clock frequency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064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would like to collaborate to find a way to decrease the peripheral circuit power consumption.</a:t>
            </a: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f13931378_0_47"/>
          <p:cNvSpPr txBox="1">
            <a:spLocks noGrp="1"/>
          </p:cNvSpPr>
          <p:nvPr>
            <p:ph type="subTitle" idx="1"/>
          </p:nvPr>
        </p:nvSpPr>
        <p:spPr>
          <a:xfrm>
            <a:off x="7341525" y="1396825"/>
            <a:ext cx="4558800" cy="5308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Read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from -776.4E-15 to -295.2E-15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62% Saved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Write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from -1.543E-12 to -319.1E-15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80% Saved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MC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from -1.026E-12 to -263.9E-15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74% Saved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Since we operate at 1 GHz, we can divide each of these energy values with 1ns (1E-9)</a:t>
            </a:r>
            <a:endParaRPr/>
          </a:p>
        </p:txBody>
      </p:sp>
      <p:pic>
        <p:nvPicPr>
          <p:cNvPr id="298" name="Google Shape;298;gaf13931378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67" y="0"/>
            <a:ext cx="698406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af13931378_0_47"/>
          <p:cNvSpPr txBox="1"/>
          <p:nvPr/>
        </p:nvSpPr>
        <p:spPr>
          <a:xfrm>
            <a:off x="7220325" y="147825"/>
            <a:ext cx="48012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Energy and Power Numbers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f50606212_0_221"/>
          <p:cNvSpPr txBox="1">
            <a:spLocks noGrp="1"/>
          </p:cNvSpPr>
          <p:nvPr>
            <p:ph type="subTitle" idx="1"/>
          </p:nvPr>
        </p:nvSpPr>
        <p:spPr>
          <a:xfrm>
            <a:off x="1083300" y="1815625"/>
            <a:ext cx="10025400" cy="426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Read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|-295.2E-6| (W) x 1E+9 (Hz) x 7440.048E-12 (m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 = 2.20E-3 (W.Hz.m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Write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|-319.1E-6| (W) x 1E+9 (Hz) x 7440.048E-12 (m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 = 2.37E-3 (W.Hz.m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Average MC</a:t>
            </a:r>
            <a:endParaRPr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|-263.9E-6| (W) x 1E+9 (Hz) x 7440.048E-12 (m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 = 1.96E-3 (W.Hz.m</a:t>
            </a:r>
            <a:r>
              <a:rPr lang="en-US" sz="2000" b="1" baseline="30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/>
              <a:t>)</a:t>
            </a:r>
            <a:endParaRPr/>
          </a:p>
        </p:txBody>
      </p:sp>
      <p:sp>
        <p:nvSpPr>
          <p:cNvPr id="305" name="Google Shape;305;gaf50606212_0_221"/>
          <p:cNvSpPr txBox="1"/>
          <p:nvPr/>
        </p:nvSpPr>
        <p:spPr>
          <a:xfrm>
            <a:off x="973350" y="147825"/>
            <a:ext cx="102453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Power Performance Area (PPA) Result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/>
        </p:nvSpPr>
        <p:spPr>
          <a:xfrm>
            <a:off x="757003" y="68890"/>
            <a:ext cx="1034321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Work Distribution</a:t>
            </a:r>
            <a:endParaRPr/>
          </a:p>
        </p:txBody>
      </p:sp>
      <p:sp>
        <p:nvSpPr>
          <p:cNvPr id="93" name="Google Shape;93;p3"/>
          <p:cNvSpPr txBox="1"/>
          <p:nvPr/>
        </p:nvSpPr>
        <p:spPr>
          <a:xfrm>
            <a:off x="501000" y="1536150"/>
            <a:ext cx="11190000" cy="37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10T SRAM, precharge and write driver circuit design and initial simulation (Chunxiao, Zeyu, 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Decoder design and initial simulation (Zeyu)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Sense amplifier design and initial simulation (Chunxiao, Ziqiao)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10T SRAM and Sense amplifier layout (Mustafa)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Multi-vt implementation and resizing on SRAM and Sense Amplifier (Chunxiao, Zeyu, 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Vdd voltage reduction implementation (Ziqiao,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Negative Vgs on read, transistor stacking and logical effort for decoder (Chunxiao, Zeyu)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vector preparation for all phases (Chunxiao, Zeyu, 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simulation with all patterns (Chunxiao, Zeyu, 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Documentation for all phases (Chunxiao, Zeyu, Ziqiao, Mustafa)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Zoom Link: 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/>
        </p:nvSpPr>
        <p:spPr>
          <a:xfrm>
            <a:off x="629531" y="2459820"/>
            <a:ext cx="103431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Appendix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f13931378_0_53"/>
          <p:cNvSpPr txBox="1">
            <a:spLocks noGrp="1"/>
          </p:cNvSpPr>
          <p:nvPr>
            <p:ph type="ctrTitle"/>
          </p:nvPr>
        </p:nvSpPr>
        <p:spPr>
          <a:xfrm>
            <a:off x="1979800" y="3187065"/>
            <a:ext cx="9144000" cy="323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/>
              <a:t>10T SRAM Schematic					Big and small sense amplifier schematic</a:t>
            </a:r>
            <a:endParaRPr sz="1300" b="1" dirty="0"/>
          </a:p>
        </p:txBody>
      </p:sp>
      <p:pic>
        <p:nvPicPr>
          <p:cNvPr id="316" name="Google Shape;316;gaf13931378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25" y="152400"/>
            <a:ext cx="5635000" cy="305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gaf13931378_0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9650" y="176200"/>
            <a:ext cx="5542142" cy="301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gaf13931378_0_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625" y="3429000"/>
            <a:ext cx="5634999" cy="3061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gaf13931378_0_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9650" y="3454218"/>
            <a:ext cx="5542150" cy="3010883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af13931378_0_53"/>
          <p:cNvSpPr txBox="1">
            <a:spLocks noGrp="1"/>
          </p:cNvSpPr>
          <p:nvPr>
            <p:ph type="ctrTitle"/>
          </p:nvPr>
        </p:nvSpPr>
        <p:spPr>
          <a:xfrm>
            <a:off x="1401200" y="6490325"/>
            <a:ext cx="9722700" cy="323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 err="1"/>
              <a:t>Precharge</a:t>
            </a:r>
            <a:r>
              <a:rPr lang="en-US" sz="1300" b="1" dirty="0"/>
              <a:t> circuit schematic					Write driver schematic </a:t>
            </a:r>
            <a:endParaRPr sz="1300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gaf13931378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25" y="140275"/>
            <a:ext cx="5473725" cy="29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gaf13931378_0_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6925" y="140275"/>
            <a:ext cx="5473725" cy="2973706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af13931378_0_66"/>
          <p:cNvSpPr txBox="1">
            <a:spLocks noGrp="1"/>
          </p:cNvSpPr>
          <p:nvPr>
            <p:ph type="ctrTitle"/>
          </p:nvPr>
        </p:nvSpPr>
        <p:spPr>
          <a:xfrm>
            <a:off x="1184125" y="3113975"/>
            <a:ext cx="9926700" cy="323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/>
              <a:t>Row decoder schematic					                    Zoomed decoder  schematic</a:t>
            </a:r>
            <a:endParaRPr sz="1300" b="1" dirty="0"/>
          </a:p>
        </p:txBody>
      </p:sp>
      <p:pic>
        <p:nvPicPr>
          <p:cNvPr id="328" name="Google Shape;328;gaf13931378_0_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213" y="3437075"/>
            <a:ext cx="5513745" cy="2973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af13931378_0_66"/>
          <p:cNvSpPr txBox="1">
            <a:spLocks noGrp="1"/>
          </p:cNvSpPr>
          <p:nvPr>
            <p:ph type="ctrTitle"/>
          </p:nvPr>
        </p:nvSpPr>
        <p:spPr>
          <a:xfrm>
            <a:off x="1766350" y="6410765"/>
            <a:ext cx="9144000" cy="323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/>
              <a:t>DFF schematic							Latch schematic</a:t>
            </a:r>
            <a:endParaRPr sz="1300" b="1" dirty="0"/>
          </a:p>
        </p:txBody>
      </p:sp>
      <p:pic>
        <p:nvPicPr>
          <p:cNvPr id="330" name="Google Shape;330;gaf13931378_0_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5387" y="3496650"/>
            <a:ext cx="5376811" cy="29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gaf13931378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382" y="0"/>
            <a:ext cx="609523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af13931378_0_13"/>
          <p:cNvSpPr txBox="1"/>
          <p:nvPr/>
        </p:nvSpPr>
        <p:spPr>
          <a:xfrm>
            <a:off x="547141" y="130925"/>
            <a:ext cx="11175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Bit-cell Layout, DRC, LVS</a:t>
            </a:r>
            <a:endParaRPr sz="3600" b="0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gaf13931378_0_13"/>
          <p:cNvSpPr txBox="1"/>
          <p:nvPr/>
        </p:nvSpPr>
        <p:spPr>
          <a:xfrm>
            <a:off x="1810075" y="3512575"/>
            <a:ext cx="9433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Bit-cell layout old version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					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Bit-cell layout new version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gaf13931378_0_13"/>
          <p:cNvSpPr txBox="1"/>
          <p:nvPr/>
        </p:nvSpPr>
        <p:spPr>
          <a:xfrm>
            <a:off x="2215325" y="6385050"/>
            <a:ext cx="9027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Bit-cell DRC						Bit-cell LVS			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3" name="Google Shape;343;gaf13931378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675" y="3867177"/>
            <a:ext cx="4890999" cy="264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gaf13931378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1150" y="3867177"/>
            <a:ext cx="4891002" cy="2641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gaf13931378_0_13"/>
          <p:cNvGrpSpPr/>
          <p:nvPr/>
        </p:nvGrpSpPr>
        <p:grpSpPr>
          <a:xfrm>
            <a:off x="792675" y="929525"/>
            <a:ext cx="4996125" cy="2657124"/>
            <a:chOff x="362000" y="929525"/>
            <a:chExt cx="4996125" cy="2657124"/>
          </a:xfrm>
        </p:grpSpPr>
        <p:pic>
          <p:nvPicPr>
            <p:cNvPr id="346" name="Google Shape;346;gaf13931378_0_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62000" y="929525"/>
              <a:ext cx="4890999" cy="26571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7" name="Google Shape;347;gaf13931378_0_13"/>
            <p:cNvSpPr txBox="1"/>
            <p:nvPr/>
          </p:nvSpPr>
          <p:spPr>
            <a:xfrm>
              <a:off x="3140225" y="2979475"/>
              <a:ext cx="22179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Area: 0.87 x 3.205 = 2.788</a:t>
              </a:r>
              <a:endParaRPr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gaf13931378_0_13"/>
          <p:cNvGrpSpPr/>
          <p:nvPr/>
        </p:nvGrpSpPr>
        <p:grpSpPr>
          <a:xfrm>
            <a:off x="6501150" y="929525"/>
            <a:ext cx="4975775" cy="2657125"/>
            <a:chOff x="6070475" y="929525"/>
            <a:chExt cx="4975775" cy="2657125"/>
          </a:xfrm>
        </p:grpSpPr>
        <p:pic>
          <p:nvPicPr>
            <p:cNvPr id="349" name="Google Shape;349;gaf13931378_0_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070475" y="929525"/>
              <a:ext cx="4890999" cy="2657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0" name="Google Shape;350;gaf13931378_0_13"/>
            <p:cNvSpPr txBox="1"/>
            <p:nvPr/>
          </p:nvSpPr>
          <p:spPr>
            <a:xfrm>
              <a:off x="8828350" y="2979475"/>
              <a:ext cx="22179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Area: 0.91 x 2.885 = 2.625</a:t>
              </a:r>
              <a:endParaRPr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gaf49f25475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923349" cy="3205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gaf49f25475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8650" y="0"/>
            <a:ext cx="5923349" cy="3207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af49f25475_0_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487" y="3510075"/>
            <a:ext cx="5934313" cy="32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af49f25475_0_42"/>
          <p:cNvSpPr txBox="1"/>
          <p:nvPr/>
        </p:nvSpPr>
        <p:spPr>
          <a:xfrm>
            <a:off x="6517276" y="3719925"/>
            <a:ext cx="5426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2x2 Bit-Cell Design</a:t>
            </a:r>
            <a:endParaRPr/>
          </a:p>
        </p:txBody>
      </p:sp>
      <p:sp>
        <p:nvSpPr>
          <p:cNvPr id="359" name="Google Shape;359;gaf49f25475_0_42"/>
          <p:cNvSpPr txBox="1"/>
          <p:nvPr/>
        </p:nvSpPr>
        <p:spPr>
          <a:xfrm>
            <a:off x="6432975" y="4568700"/>
            <a:ext cx="5594700" cy="18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32 x 32 x 1.56 x 5.55 = 8865.792 will be 82%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18% area is saved.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f49f25475_0_5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gaf49f25475_0_5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6" name="Google Shape;366;gaf49f25475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175"/>
            <a:ext cx="12192000" cy="6597653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af49f25475_0_54"/>
          <p:cNvSpPr txBox="1"/>
          <p:nvPr/>
        </p:nvSpPr>
        <p:spPr>
          <a:xfrm>
            <a:off x="1378653" y="1065515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64x64 SRAM Design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8" name="Google Shape;368;gaf49f25475_0_54"/>
          <p:cNvSpPr txBox="1"/>
          <p:nvPr/>
        </p:nvSpPr>
        <p:spPr>
          <a:xfrm>
            <a:off x="3023250" y="5349725"/>
            <a:ext cx="70539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Total Area: 1um x 1um x 41.86um x 170.78um = 7148.851 um x um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Non-Overlapped: 64um x 64um x 0.91um x 2.885um = 10753.434 um x um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Total area saved: 34% area is saved (Compared to the reference)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af49f25475_0_6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af49f25475_0_6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5" name="Google Shape;375;gaf49f25475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279"/>
            <a:ext cx="12192002" cy="6607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9"/>
          <p:cNvSpPr txBox="1"/>
          <p:nvPr/>
        </p:nvSpPr>
        <p:spPr>
          <a:xfrm>
            <a:off x="547141" y="130925"/>
            <a:ext cx="1117516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Sense Amplifier Layout, DRC, LVS</a:t>
            </a:r>
            <a:endParaRPr sz="3600" b="0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1" name="Google Shape;3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363" y="827850"/>
            <a:ext cx="5041031" cy="273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925" y="3801475"/>
            <a:ext cx="5070909" cy="273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19"/>
          <p:cNvSpPr txBox="1"/>
          <p:nvPr/>
        </p:nvSpPr>
        <p:spPr>
          <a:xfrm>
            <a:off x="2220225" y="3512575"/>
            <a:ext cx="9210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Sense amplifier layout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					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Sense amplifier DRC 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9"/>
          <p:cNvSpPr txBox="1"/>
          <p:nvPr/>
        </p:nvSpPr>
        <p:spPr>
          <a:xfrm>
            <a:off x="2403238" y="6385050"/>
            <a:ext cx="75675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Sense amplifier LVS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19"/>
          <p:cNvGrpSpPr/>
          <p:nvPr/>
        </p:nvGrpSpPr>
        <p:grpSpPr>
          <a:xfrm>
            <a:off x="760812" y="777250"/>
            <a:ext cx="5215900" cy="2772169"/>
            <a:chOff x="142225" y="777250"/>
            <a:chExt cx="5215900" cy="2772169"/>
          </a:xfrm>
        </p:grpSpPr>
        <p:pic>
          <p:nvPicPr>
            <p:cNvPr id="386" name="Google Shape;386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2225" y="777250"/>
              <a:ext cx="5133026" cy="2772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7" name="Google Shape;387;p19"/>
            <p:cNvSpPr txBox="1"/>
            <p:nvPr/>
          </p:nvSpPr>
          <p:spPr>
            <a:xfrm>
              <a:off x="3140225" y="2979475"/>
              <a:ext cx="22179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Area: 0.87 x 2.085 = 1.814</a:t>
              </a:r>
              <a:endParaRPr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f13931378_0_30"/>
          <p:cNvSpPr txBox="1">
            <a:spLocks noGrp="1"/>
          </p:cNvSpPr>
          <p:nvPr>
            <p:ph type="subTitle" idx="1"/>
          </p:nvPr>
        </p:nvSpPr>
        <p:spPr>
          <a:xfrm>
            <a:off x="4966500" y="6172375"/>
            <a:ext cx="2259000" cy="57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b="1"/>
              <a:t>Low Power</a:t>
            </a:r>
            <a:endParaRPr sz="1400" b="1"/>
          </a:p>
        </p:txBody>
      </p:sp>
      <p:pic>
        <p:nvPicPr>
          <p:cNvPr id="393" name="Google Shape;393;gaf13931378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00" y="296375"/>
            <a:ext cx="11042000" cy="59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/>
          <p:nvPr/>
        </p:nvSpPr>
        <p:spPr>
          <a:xfrm>
            <a:off x="3813300" y="1044975"/>
            <a:ext cx="4120200" cy="36807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"/>
          <p:cNvSpPr txBox="1"/>
          <p:nvPr/>
        </p:nvSpPr>
        <p:spPr>
          <a:xfrm>
            <a:off x="757003" y="68890"/>
            <a:ext cx="1034321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Overall Block Diagram for In-Memory Computing</a:t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1973525" y="1044975"/>
            <a:ext cx="1095300" cy="3680700"/>
          </a:xfrm>
          <a:prstGeom prst="rect">
            <a:avLst/>
          </a:prstGeom>
          <a:solidFill>
            <a:srgbClr val="20639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8727350" y="1044975"/>
            <a:ext cx="1095300" cy="3680700"/>
          </a:xfrm>
          <a:prstGeom prst="rect">
            <a:avLst/>
          </a:prstGeom>
          <a:solidFill>
            <a:srgbClr val="20639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3813200" y="1044975"/>
            <a:ext cx="4120200" cy="2172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3813200" y="1262175"/>
            <a:ext cx="4120200" cy="2172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8142275" y="1044975"/>
            <a:ext cx="376200" cy="3680700"/>
          </a:xfrm>
          <a:prstGeom prst="rect">
            <a:avLst/>
          </a:prstGeom>
          <a:solidFill>
            <a:srgbClr val="3CAEA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3252913" y="1044975"/>
            <a:ext cx="376200" cy="3680700"/>
          </a:xfrm>
          <a:prstGeom prst="rect">
            <a:avLst/>
          </a:prstGeom>
          <a:solidFill>
            <a:srgbClr val="3CAEA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3813200" y="4858375"/>
            <a:ext cx="4120200" cy="217200"/>
          </a:xfrm>
          <a:prstGeom prst="rect">
            <a:avLst/>
          </a:prstGeom>
          <a:solidFill>
            <a:srgbClr val="F4B41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3813200" y="5208275"/>
            <a:ext cx="4120200" cy="217200"/>
          </a:xfrm>
          <a:prstGeom prst="rect">
            <a:avLst/>
          </a:prstGeom>
          <a:solidFill>
            <a:srgbClr val="ED553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9446450" y="776775"/>
            <a:ext cx="376200" cy="268200"/>
          </a:xfrm>
          <a:prstGeom prst="rect">
            <a:avLst/>
          </a:prstGeom>
          <a:solidFill>
            <a:srgbClr val="173F5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1973525" y="776775"/>
            <a:ext cx="376200" cy="268200"/>
          </a:xfrm>
          <a:prstGeom prst="rect">
            <a:avLst/>
          </a:prstGeom>
          <a:solidFill>
            <a:srgbClr val="173F5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757000" y="5735513"/>
            <a:ext cx="376200" cy="174900"/>
          </a:xfrm>
          <a:prstGeom prst="rect">
            <a:avLst/>
          </a:prstGeom>
          <a:solidFill>
            <a:srgbClr val="173F5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3537288" y="5735513"/>
            <a:ext cx="376200" cy="174900"/>
          </a:xfrm>
          <a:prstGeom prst="rect">
            <a:avLst/>
          </a:prstGeom>
          <a:solidFill>
            <a:srgbClr val="20639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"/>
          <p:cNvSpPr/>
          <p:nvPr/>
        </p:nvSpPr>
        <p:spPr>
          <a:xfrm>
            <a:off x="757000" y="6303625"/>
            <a:ext cx="376200" cy="1749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"/>
          <p:cNvSpPr/>
          <p:nvPr/>
        </p:nvSpPr>
        <p:spPr>
          <a:xfrm>
            <a:off x="3537288" y="6303625"/>
            <a:ext cx="376200" cy="1749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"/>
          <p:cNvSpPr/>
          <p:nvPr/>
        </p:nvSpPr>
        <p:spPr>
          <a:xfrm>
            <a:off x="6316425" y="6303625"/>
            <a:ext cx="376200" cy="1749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9525375" y="5756663"/>
            <a:ext cx="376200" cy="174900"/>
          </a:xfrm>
          <a:prstGeom prst="rect">
            <a:avLst/>
          </a:prstGeom>
          <a:solidFill>
            <a:srgbClr val="F4B41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>
            <a:off x="9525375" y="6257750"/>
            <a:ext cx="376200" cy="174900"/>
          </a:xfrm>
          <a:prstGeom prst="rect">
            <a:avLst/>
          </a:prstGeom>
          <a:solidFill>
            <a:srgbClr val="ED553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6316425" y="5756663"/>
            <a:ext cx="376200" cy="174900"/>
          </a:xfrm>
          <a:prstGeom prst="rect">
            <a:avLst/>
          </a:prstGeom>
          <a:solidFill>
            <a:srgbClr val="3CAEA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 txBox="1"/>
          <p:nvPr/>
        </p:nvSpPr>
        <p:spPr>
          <a:xfrm>
            <a:off x="1187450" y="5425463"/>
            <a:ext cx="17334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Decoder Mode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 and Selection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 txBox="1"/>
          <p:nvPr/>
        </p:nvSpPr>
        <p:spPr>
          <a:xfrm>
            <a:off x="4015900" y="5558163"/>
            <a:ext cx="17334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6771925" y="5528500"/>
            <a:ext cx="22104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WL activation logic and low power technique circuits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9859200" y="5425463"/>
            <a:ext cx="17334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Sense amplifier and latch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36775" y="6160375"/>
            <a:ext cx="17334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Write Driver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4015913" y="6134875"/>
            <a:ext cx="17334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Pre-charge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6771925" y="6126525"/>
            <a:ext cx="17334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SRAM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9901575" y="6099700"/>
            <a:ext cx="17334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DFF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4"/>
          <p:cNvCxnSpPr/>
          <p:nvPr/>
        </p:nvCxnSpPr>
        <p:spPr>
          <a:xfrm flipH="1">
            <a:off x="8825250" y="2832000"/>
            <a:ext cx="460200" cy="4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7" name="Google Shape;127;p4"/>
          <p:cNvCxnSpPr/>
          <p:nvPr/>
        </p:nvCxnSpPr>
        <p:spPr>
          <a:xfrm rot="10800000">
            <a:off x="8166325" y="2834400"/>
            <a:ext cx="3282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8" name="Google Shape;128;p4"/>
          <p:cNvCxnSpPr/>
          <p:nvPr/>
        </p:nvCxnSpPr>
        <p:spPr>
          <a:xfrm flipH="1">
            <a:off x="2460650" y="2832000"/>
            <a:ext cx="460200" cy="4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29" name="Google Shape;129;p4"/>
          <p:cNvCxnSpPr/>
          <p:nvPr/>
        </p:nvCxnSpPr>
        <p:spPr>
          <a:xfrm rot="10800000">
            <a:off x="3276963" y="2834400"/>
            <a:ext cx="3282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0" name="Google Shape;130;p4"/>
          <p:cNvCxnSpPr/>
          <p:nvPr/>
        </p:nvCxnSpPr>
        <p:spPr>
          <a:xfrm rot="10800000" flipH="1">
            <a:off x="2161325" y="97432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1" name="Google Shape;131;p4"/>
          <p:cNvCxnSpPr/>
          <p:nvPr/>
        </p:nvCxnSpPr>
        <p:spPr>
          <a:xfrm rot="10800000" flipH="1">
            <a:off x="9634250" y="97432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2" name="Google Shape;132;p4"/>
          <p:cNvCxnSpPr/>
          <p:nvPr/>
        </p:nvCxnSpPr>
        <p:spPr>
          <a:xfrm rot="10800000" flipH="1">
            <a:off x="7763800" y="119152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3" name="Google Shape;133;p4"/>
          <p:cNvCxnSpPr/>
          <p:nvPr/>
        </p:nvCxnSpPr>
        <p:spPr>
          <a:xfrm rot="10800000" flipH="1">
            <a:off x="4015900" y="119152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4" name="Google Shape;134;p4"/>
          <p:cNvCxnSpPr/>
          <p:nvPr/>
        </p:nvCxnSpPr>
        <p:spPr>
          <a:xfrm rot="10800000" flipH="1">
            <a:off x="7763800" y="431407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5" name="Google Shape;135;p4"/>
          <p:cNvCxnSpPr/>
          <p:nvPr/>
        </p:nvCxnSpPr>
        <p:spPr>
          <a:xfrm rot="10800000" flipH="1">
            <a:off x="4015900" y="4314075"/>
            <a:ext cx="600" cy="358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triangl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af50606212_0_60"/>
          <p:cNvSpPr txBox="1">
            <a:spLocks noGrp="1"/>
          </p:cNvSpPr>
          <p:nvPr>
            <p:ph type="subTitle" idx="1"/>
          </p:nvPr>
        </p:nvSpPr>
        <p:spPr>
          <a:xfrm>
            <a:off x="4725750" y="6189375"/>
            <a:ext cx="2740500" cy="57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b="1"/>
              <a:t>Low Power</a:t>
            </a:r>
            <a:endParaRPr sz="1400" b="1"/>
          </a:p>
        </p:txBody>
      </p:sp>
      <p:pic>
        <p:nvPicPr>
          <p:cNvPr id="399" name="Google Shape;399;gaf50606212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53" y="313875"/>
            <a:ext cx="11038097" cy="599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gaf50606212_0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5" y="249220"/>
            <a:ext cx="11425551" cy="62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gaf50606212_0_70"/>
          <p:cNvSpPr txBox="1"/>
          <p:nvPr/>
        </p:nvSpPr>
        <p:spPr>
          <a:xfrm>
            <a:off x="4596000" y="6456375"/>
            <a:ext cx="30000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</a:rPr>
              <a:t>No low power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gaf50606212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787" y="276295"/>
            <a:ext cx="11080426" cy="60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gaf50606212_0_80"/>
          <p:cNvSpPr txBox="1"/>
          <p:nvPr/>
        </p:nvSpPr>
        <p:spPr>
          <a:xfrm>
            <a:off x="4596000" y="6335425"/>
            <a:ext cx="30000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</a:rPr>
              <a:t>No low power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f13931378_1_5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Overall Schematic for In-Memory Computing Low Power Techniques</a:t>
            </a:r>
            <a:endParaRPr sz="300"/>
          </a:p>
        </p:txBody>
      </p:sp>
      <p:pic>
        <p:nvPicPr>
          <p:cNvPr id="141" name="Google Shape;141;gaf13931378_1_5"/>
          <p:cNvPicPr preferRelativeResize="0"/>
          <p:nvPr/>
        </p:nvPicPr>
        <p:blipFill rotWithShape="1">
          <a:blip r:embed="rId3">
            <a:alphaModFix/>
          </a:blip>
          <a:srcRect l="31469" t="13086" r="20610" b="5935"/>
          <a:stretch/>
        </p:blipFill>
        <p:spPr>
          <a:xfrm>
            <a:off x="1637525" y="3890525"/>
            <a:ext cx="2848175" cy="26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af13931378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350" y="3866424"/>
            <a:ext cx="4902025" cy="266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af13931378_1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350" y="1002150"/>
            <a:ext cx="4902025" cy="2663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af13931378_1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601" y="1002150"/>
            <a:ext cx="4902025" cy="26631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af13931378_1_5"/>
          <p:cNvSpPr txBox="1"/>
          <p:nvPr/>
        </p:nvSpPr>
        <p:spPr>
          <a:xfrm>
            <a:off x="8720675" y="5593325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DFF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af13931378_1_5"/>
          <p:cNvSpPr txBox="1"/>
          <p:nvPr/>
        </p:nvSpPr>
        <p:spPr>
          <a:xfrm>
            <a:off x="7687675" y="1490000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WL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Activation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af13931378_1_5"/>
          <p:cNvSpPr txBox="1"/>
          <p:nvPr/>
        </p:nvSpPr>
        <p:spPr>
          <a:xfrm>
            <a:off x="9208925" y="2765750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" name="Google Shape;148;gaf13931378_1_5"/>
          <p:cNvCxnSpPr/>
          <p:nvPr/>
        </p:nvCxnSpPr>
        <p:spPr>
          <a:xfrm rot="10800000">
            <a:off x="8337950" y="5755950"/>
            <a:ext cx="391800" cy="366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gaf13931378_1_5"/>
          <p:cNvSpPr txBox="1"/>
          <p:nvPr/>
        </p:nvSpPr>
        <p:spPr>
          <a:xfrm>
            <a:off x="9319125" y="1665088"/>
            <a:ext cx="1558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Decoder Mode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af13931378_1_5"/>
          <p:cNvSpPr txBox="1"/>
          <p:nvPr/>
        </p:nvSpPr>
        <p:spPr>
          <a:xfrm>
            <a:off x="7382525" y="1438075"/>
            <a:ext cx="1038300" cy="6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Read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Ground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Path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af13931378_1_5"/>
          <p:cNvSpPr txBox="1"/>
          <p:nvPr/>
        </p:nvSpPr>
        <p:spPr>
          <a:xfrm>
            <a:off x="1849988" y="2166375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SRAM VDD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Selection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2" name="Google Shape;152;gaf13931378_1_5"/>
          <p:cNvCxnSpPr/>
          <p:nvPr/>
        </p:nvCxnSpPr>
        <p:spPr>
          <a:xfrm flipH="1">
            <a:off x="9745975" y="1922700"/>
            <a:ext cx="49200" cy="367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" name="Google Shape;153;gaf13931378_1_5"/>
          <p:cNvSpPr txBox="1"/>
          <p:nvPr/>
        </p:nvSpPr>
        <p:spPr>
          <a:xfrm>
            <a:off x="936663" y="3067075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af13931378_1_5"/>
          <p:cNvSpPr txBox="1"/>
          <p:nvPr/>
        </p:nvSpPr>
        <p:spPr>
          <a:xfrm>
            <a:off x="1104450" y="1421263"/>
            <a:ext cx="1558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Decoder Mode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af13931378_1_5"/>
          <p:cNvSpPr txBox="1"/>
          <p:nvPr/>
        </p:nvSpPr>
        <p:spPr>
          <a:xfrm>
            <a:off x="3405113" y="2441863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SRAM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af13931378_1_5"/>
          <p:cNvSpPr txBox="1"/>
          <p:nvPr/>
        </p:nvSpPr>
        <p:spPr>
          <a:xfrm>
            <a:off x="3405125" y="1490000"/>
            <a:ext cx="21075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Write Driver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af13931378_1_5"/>
          <p:cNvSpPr txBox="1"/>
          <p:nvPr/>
        </p:nvSpPr>
        <p:spPr>
          <a:xfrm>
            <a:off x="3405125" y="1746650"/>
            <a:ext cx="2107500" cy="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Pre-charge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8" name="Google Shape;158;gaf13931378_1_5"/>
          <p:cNvCxnSpPr/>
          <p:nvPr/>
        </p:nvCxnSpPr>
        <p:spPr>
          <a:xfrm>
            <a:off x="1766300" y="1776175"/>
            <a:ext cx="92700" cy="329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9" name="Google Shape;159;gaf13931378_1_5"/>
          <p:cNvCxnSpPr/>
          <p:nvPr/>
        </p:nvCxnSpPr>
        <p:spPr>
          <a:xfrm flipH="1">
            <a:off x="8716825" y="2025050"/>
            <a:ext cx="49200" cy="3675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0" name="Google Shape;160;gaf13931378_1_5"/>
          <p:cNvCxnSpPr/>
          <p:nvPr/>
        </p:nvCxnSpPr>
        <p:spPr>
          <a:xfrm flipH="1">
            <a:off x="7884125" y="2180750"/>
            <a:ext cx="29700" cy="5919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af50606212_0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4625" y="776900"/>
            <a:ext cx="5344950" cy="2903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af50606212_0_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625" y="3816075"/>
            <a:ext cx="5344950" cy="290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af50606212_0_105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Overall Schematic for In-Memory Computing Low Power Techniques</a:t>
            </a:r>
            <a:endParaRPr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gaf50606212_0_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250" y="2175024"/>
            <a:ext cx="5744124" cy="3311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gaf50606212_0_105"/>
          <p:cNvCxnSpPr/>
          <p:nvPr/>
        </p:nvCxnSpPr>
        <p:spPr>
          <a:xfrm flipH="1">
            <a:off x="5861525" y="1943925"/>
            <a:ext cx="1233300" cy="10506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gaf50606212_0_105"/>
          <p:cNvCxnSpPr/>
          <p:nvPr/>
        </p:nvCxnSpPr>
        <p:spPr>
          <a:xfrm rot="10800000">
            <a:off x="5861325" y="3368875"/>
            <a:ext cx="1203900" cy="12393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1" name="Google Shape;171;gaf50606212_0_105"/>
          <p:cNvSpPr txBox="1"/>
          <p:nvPr/>
        </p:nvSpPr>
        <p:spPr>
          <a:xfrm>
            <a:off x="8526850" y="902650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Write Driver</a:t>
            </a:r>
            <a:endParaRPr sz="27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af50606212_0_105"/>
          <p:cNvSpPr txBox="1"/>
          <p:nvPr/>
        </p:nvSpPr>
        <p:spPr>
          <a:xfrm>
            <a:off x="8502375" y="4179850"/>
            <a:ext cx="21075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Pre-charge</a:t>
            </a:r>
            <a:endParaRPr sz="27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gaf50606212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1669" y="929300"/>
            <a:ext cx="2542856" cy="266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af50606212_0_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9588" y="929576"/>
            <a:ext cx="2896845" cy="266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af50606212_0_115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Overall Schematic for In-Memory Computing Low Power Techniques</a:t>
            </a:r>
            <a:endParaRPr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gaf50606212_0_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001" y="3745338"/>
            <a:ext cx="4902025" cy="266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af50606212_0_1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8075" y="3745337"/>
            <a:ext cx="4902025" cy="26631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gaf50606212_0_115"/>
          <p:cNvCxnSpPr/>
          <p:nvPr/>
        </p:nvCxnSpPr>
        <p:spPr>
          <a:xfrm>
            <a:off x="9415550" y="3122850"/>
            <a:ext cx="640500" cy="1891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3" name="Google Shape;183;gaf50606212_0_115"/>
          <p:cNvSpPr txBox="1"/>
          <p:nvPr/>
        </p:nvSpPr>
        <p:spPr>
          <a:xfrm>
            <a:off x="2655525" y="3526975"/>
            <a:ext cx="70539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af50606212_0_115"/>
          <p:cNvSpPr txBox="1"/>
          <p:nvPr/>
        </p:nvSpPr>
        <p:spPr>
          <a:xfrm>
            <a:off x="2222200" y="992000"/>
            <a:ext cx="19716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 Select (Normal)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5" name="Google Shape;185;gaf50606212_0_115"/>
          <p:cNvCxnSpPr/>
          <p:nvPr/>
        </p:nvCxnSpPr>
        <p:spPr>
          <a:xfrm flipH="1">
            <a:off x="2087025" y="2963625"/>
            <a:ext cx="1046100" cy="19581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6" name="Google Shape;186;gaf50606212_0_115"/>
          <p:cNvSpPr txBox="1"/>
          <p:nvPr/>
        </p:nvSpPr>
        <p:spPr>
          <a:xfrm>
            <a:off x="7481675" y="2255625"/>
            <a:ext cx="120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 Select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(In Memory Compute)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Mode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f13931378_1_28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Bit-Cell Design</a:t>
            </a:r>
            <a:endParaRPr/>
          </a:p>
        </p:txBody>
      </p:sp>
      <p:grpSp>
        <p:nvGrpSpPr>
          <p:cNvPr id="192" name="Google Shape;192;gaf13931378_1_28"/>
          <p:cNvGrpSpPr/>
          <p:nvPr/>
        </p:nvGrpSpPr>
        <p:grpSpPr>
          <a:xfrm>
            <a:off x="6919075" y="2044575"/>
            <a:ext cx="4975775" cy="2657125"/>
            <a:chOff x="5892850" y="3929300"/>
            <a:chExt cx="4975775" cy="2657125"/>
          </a:xfrm>
        </p:grpSpPr>
        <p:pic>
          <p:nvPicPr>
            <p:cNvPr id="193" name="Google Shape;193;gaf13931378_1_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92850" y="3929300"/>
              <a:ext cx="4890999" cy="2657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gaf13931378_1_28"/>
            <p:cNvSpPr txBox="1"/>
            <p:nvPr/>
          </p:nvSpPr>
          <p:spPr>
            <a:xfrm>
              <a:off x="8650725" y="5979250"/>
              <a:ext cx="22179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Area: 0.91 x 2.885 = 2.625</a:t>
              </a:r>
              <a:endParaRPr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5" name="Google Shape;195;gaf13931378_1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700" y="1621851"/>
            <a:ext cx="6453175" cy="35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f13931378_1_40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Sense-Amp Design</a:t>
            </a:r>
            <a:endParaRPr/>
          </a:p>
        </p:txBody>
      </p:sp>
      <p:grpSp>
        <p:nvGrpSpPr>
          <p:cNvPr id="201" name="Google Shape;201;gaf13931378_1_40"/>
          <p:cNvGrpSpPr/>
          <p:nvPr/>
        </p:nvGrpSpPr>
        <p:grpSpPr>
          <a:xfrm>
            <a:off x="6408150" y="1556800"/>
            <a:ext cx="5215900" cy="2772169"/>
            <a:chOff x="142225" y="777250"/>
            <a:chExt cx="5215900" cy="2772169"/>
          </a:xfrm>
        </p:grpSpPr>
        <p:pic>
          <p:nvPicPr>
            <p:cNvPr id="202" name="Google Shape;202;gaf13931378_1_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2225" y="777250"/>
              <a:ext cx="5133026" cy="2772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gaf13931378_1_40"/>
            <p:cNvSpPr txBox="1"/>
            <p:nvPr/>
          </p:nvSpPr>
          <p:spPr>
            <a:xfrm>
              <a:off x="3140225" y="2979475"/>
              <a:ext cx="22179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Area: 0.87 x 2.085 = 1.814</a:t>
              </a:r>
              <a:endParaRPr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4" name="Google Shape;204;gaf13931378_1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025" y="1440994"/>
            <a:ext cx="5529085" cy="300378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af13931378_1_40"/>
          <p:cNvSpPr txBox="1"/>
          <p:nvPr/>
        </p:nvSpPr>
        <p:spPr>
          <a:xfrm>
            <a:off x="993550" y="4805525"/>
            <a:ext cx="98700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make the design with thin cell layout to be able to overlap it but we didn’t consider this overlapping feature for the area estimation.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f13931378_1_50"/>
          <p:cNvSpPr txBox="1"/>
          <p:nvPr/>
        </p:nvSpPr>
        <p:spPr>
          <a:xfrm>
            <a:off x="757003" y="68890"/>
            <a:ext cx="1034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Area Estimation</a:t>
            </a:r>
            <a:endParaRPr/>
          </a:p>
        </p:txBody>
      </p:sp>
      <p:sp>
        <p:nvSpPr>
          <p:cNvPr id="211" name="Google Shape;211;gaf13931378_1_50"/>
          <p:cNvSpPr txBox="1"/>
          <p:nvPr/>
        </p:nvSpPr>
        <p:spPr>
          <a:xfrm>
            <a:off x="826900" y="2101775"/>
            <a:ext cx="10203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Area of bit-cell calculation:</a:t>
            </a:r>
            <a:endParaRPr b="1"/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From 1 bit cell non-overlapping: 64 x 64 x 0.91 x 2.885 = 10753.434 using as a reference.</a:t>
            </a:r>
            <a:endParaRPr/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From 2x2 bit cells non-overlapping: 32 x 32 x 1.56 x 5.55 = 8865.792 will be 82% </a:t>
            </a:r>
            <a:r>
              <a:rPr lang="en-US">
                <a:solidFill>
                  <a:schemeClr val="dk1"/>
                </a:solidFill>
              </a:rPr>
              <a:t>of the reference </a:t>
            </a:r>
            <a:r>
              <a:rPr lang="en-US"/>
              <a:t>and 18% area is saved.</a:t>
            </a:r>
            <a:endParaRPr/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From all overlapping cells: 1 x 1 x 41.86 x 170.78 = 7148.851 will be 66% of the reference and 34% area is saved.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Area of sense amp calculation: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From 1 sense amp non-overlapping: 64 x 0.87 x 2.085 = 116.093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Area of output latch calculation: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From 1 output latch non-overlapping: 64 x 2 x 1.9 x 0.72 = 175.104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2" name="Google Shape;212;gaf13931378_1_50"/>
          <p:cNvSpPr txBox="1"/>
          <p:nvPr/>
        </p:nvSpPr>
        <p:spPr>
          <a:xfrm>
            <a:off x="96450" y="1411013"/>
            <a:ext cx="119991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Area Estimate = Area of one bit-cell X (64x64)  +  Area of one sense amp X (64)  + Area of one output latch X (64)</a:t>
            </a:r>
            <a:endParaRPr sz="100"/>
          </a:p>
        </p:txBody>
      </p:sp>
      <p:sp>
        <p:nvSpPr>
          <p:cNvPr id="213" name="Google Shape;213;gaf13931378_1_50"/>
          <p:cNvSpPr txBox="1"/>
          <p:nvPr/>
        </p:nvSpPr>
        <p:spPr>
          <a:xfrm>
            <a:off x="96450" y="4651988"/>
            <a:ext cx="119991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Area Estimate (by 2x2 cells) = 8865.792 + 116.093 + 175.104 =  9156.989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Area Estimate (by all overlapping cells) = 7148.851 + 116.093 + 175.104 =  7440.048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af13931378_1_50"/>
          <p:cNvSpPr txBox="1"/>
          <p:nvPr/>
        </p:nvSpPr>
        <p:spPr>
          <a:xfrm>
            <a:off x="96450" y="6116145"/>
            <a:ext cx="119991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units for the length is um and for the area is um x um.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1099</Words>
  <Application>Microsoft Office PowerPoint</Application>
  <PresentationFormat>Widescreen</PresentationFormat>
  <Paragraphs>139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10T SRAM Schematic     Big and small sense amplifier schematic</vt:lpstr>
      <vt:lpstr>Row decoder schematic                         Zoomed decoder  schematic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Akhilesh Jaiswal</dc:creator>
  <cp:lastModifiedBy>ziqiao Fan</cp:lastModifiedBy>
  <cp:revision>1</cp:revision>
  <dcterms:created xsi:type="dcterms:W3CDTF">2020-11-28T03:15:49Z</dcterms:created>
  <dcterms:modified xsi:type="dcterms:W3CDTF">2020-12-06T02:21:58Z</dcterms:modified>
</cp:coreProperties>
</file>